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9" r:id="rId3"/>
    <p:sldId id="262" r:id="rId4"/>
    <p:sldId id="270" r:id="rId5"/>
    <p:sldId id="271" r:id="rId6"/>
    <p:sldId id="272" r:id="rId7"/>
    <p:sldId id="274" r:id="rId8"/>
    <p:sldId id="273" r:id="rId9"/>
    <p:sldId id="278" r:id="rId10"/>
    <p:sldId id="275" r:id="rId11"/>
    <p:sldId id="280" r:id="rId12"/>
    <p:sldId id="279" r:id="rId13"/>
    <p:sldId id="277" r:id="rId14"/>
    <p:sldId id="281" r:id="rId15"/>
    <p:sldId id="261" r:id="rId16"/>
    <p:sldId id="264" r:id="rId17"/>
    <p:sldId id="265" r:id="rId18"/>
    <p:sldId id="267" r:id="rId19"/>
    <p:sldId id="268" r:id="rId20"/>
    <p:sldId id="282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860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06B07-BBF2-49A1-B71D-119C7DE7037D}" type="datetimeFigureOut">
              <a:rPr lang="ru-RU" smtClean="0"/>
              <a:t>17.07.2024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727BE-513C-4871-A34A-38CBCFB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732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727BE-513C-4871-A34A-38CBCFB6967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1203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1200 камера,   76</a:t>
            </a:r>
            <a:r>
              <a:rPr lang="en-US" dirty="0"/>
              <a:t>00 </a:t>
            </a:r>
            <a:r>
              <a:rPr lang="en-US" dirty="0" err="1"/>
              <a:t>rpi</a:t>
            </a:r>
            <a:r>
              <a:rPr lang="ru-RU" dirty="0"/>
              <a:t>,   </a:t>
            </a:r>
            <a:r>
              <a:rPr lang="en-US" dirty="0"/>
              <a:t>7800 </a:t>
            </a:r>
            <a:r>
              <a:rPr lang="ru-RU" dirty="0"/>
              <a:t>компоненты </a:t>
            </a:r>
            <a:r>
              <a:rPr lang="en-US" dirty="0"/>
              <a:t>Lego Robotics</a:t>
            </a:r>
            <a:r>
              <a:rPr lang="ru-RU" dirty="0"/>
              <a:t>,</a:t>
            </a:r>
            <a:r>
              <a:rPr lang="en-US" dirty="0"/>
              <a:t>   </a:t>
            </a:r>
            <a:r>
              <a:rPr lang="ru-RU" dirty="0"/>
              <a:t>30000 микрокомпьютер </a:t>
            </a:r>
            <a:r>
              <a:rPr lang="en-US" dirty="0"/>
              <a:t>Ev3,</a:t>
            </a:r>
            <a:r>
              <a:rPr lang="ru-RU" dirty="0"/>
              <a:t>   200 </a:t>
            </a:r>
            <a:r>
              <a:rPr lang="ru-RU" dirty="0" err="1"/>
              <a:t>ик</a:t>
            </a:r>
            <a:r>
              <a:rPr lang="ru-RU" dirty="0"/>
              <a:t> датчик		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727BE-513C-4871-A34A-38CBCFB6967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053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ЮГАГРОХОЛДИНГ строит тепличный комплекс в Грозном</a:t>
            </a:r>
            <a:br>
              <a:rPr lang="ru-RU" dirty="0"/>
            </a:br>
            <a:r>
              <a:rPr lang="ru-RU" dirty="0"/>
              <a:t>Здесь про масштабируемость, мол, сейчас строятся теплицы и реализовываются сельскохозяйственные проекты, поэтому мы уже готовы подключиться к ним и масштабировать нашего робота до комплекса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727BE-513C-4871-A34A-38CBCFB6967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52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Слева я, справа Миша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727BE-513C-4871-A34A-38CBCFB6967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687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6EE5B-61B9-4935-ABD8-541BFF3FF726}" type="datetime1">
              <a:rPr lang="ru-RU" smtClean="0"/>
              <a:t>17.07.2024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E0619-372C-4683-95A7-88A973C8F9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68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EAFE8-8210-4A00-94E5-124C3CBD6C55}" type="datetime1">
              <a:rPr lang="ru-RU" smtClean="0"/>
              <a:t>17.07.2024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E0619-372C-4683-95A7-88A973C8F9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9218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77CF-3295-4053-B6ED-F99DFCFE7D97}" type="datetime1">
              <a:rPr lang="ru-RU" smtClean="0"/>
              <a:t>17.07.2024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E0619-372C-4683-95A7-88A973C8F9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198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6D064-A487-404D-ACF2-5CBAFF55705B}" type="datetime1">
              <a:rPr lang="ru-RU" smtClean="0"/>
              <a:t>17.07.2024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E0619-372C-4683-95A7-88A973C8F9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499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1FDEF-2090-4F55-BDC5-4754172A0BA0}" type="datetime1">
              <a:rPr lang="ru-RU" smtClean="0"/>
              <a:t>17.07.2024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E0619-372C-4683-95A7-88A973C8F9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9854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7B17D-2C32-4C57-AAA4-D5F51971E2B7}" type="datetime1">
              <a:rPr lang="ru-RU" smtClean="0"/>
              <a:t>17.07.2024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E0619-372C-4683-95A7-88A973C8F9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032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42AD-2180-480D-89C6-CA3B5D1A2608}" type="datetime1">
              <a:rPr lang="ru-RU" smtClean="0"/>
              <a:t>17.07.2024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E0619-372C-4683-95A7-88A973C8F9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553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18A4-A3CC-436D-B106-2A401DBF97CA}" type="datetime1">
              <a:rPr lang="ru-RU" smtClean="0"/>
              <a:t>17.07.2024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E0619-372C-4683-95A7-88A973C8F9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628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BFEF3-FEEC-44ED-AA8B-CA377DB46060}" type="datetime1">
              <a:rPr lang="ru-RU" smtClean="0"/>
              <a:t>17.07.2024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E0619-372C-4683-95A7-88A973C8F9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4785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1B9A4-CCC0-4BB8-ADC1-62F1BA7BA2D6}" type="datetime1">
              <a:rPr lang="ru-RU" smtClean="0"/>
              <a:t>17.07.2024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E0619-372C-4683-95A7-88A973C8F9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46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BB55-B1BF-4DFD-81AF-2DFEB09BBA2A}" type="datetime1">
              <a:rPr lang="ru-RU" smtClean="0"/>
              <a:t>17.07.2024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E0619-372C-4683-95A7-88A973C8F9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825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118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3616831"/>
            <a:ext cx="10515600" cy="2560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1E766-F4DC-4843-8604-D3DC550CFE02}" type="datetime1">
              <a:rPr lang="ru-RU" smtClean="0"/>
              <a:t>17.07.2024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E0619-372C-4683-95A7-88A973C8F9AB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89" y="260931"/>
            <a:ext cx="3183157" cy="122876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46" y="522343"/>
            <a:ext cx="1043564" cy="6887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41" y="494802"/>
            <a:ext cx="1972776" cy="76102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279" y="468169"/>
            <a:ext cx="1397927" cy="751223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6957073" y="208045"/>
            <a:ext cx="1986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При поддержке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112" y="387432"/>
            <a:ext cx="979498" cy="97949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308" y="566403"/>
            <a:ext cx="1909091" cy="61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07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microsoft.com/office/2007/relationships/hdphoto" Target="../media/hdphoto2.wdp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7288" y="2649792"/>
            <a:ext cx="83451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Лаборатория </a:t>
            </a:r>
            <a:r>
              <a:rPr lang="en-US" sz="4400" b="1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“</a:t>
            </a:r>
            <a:r>
              <a:rPr lang="ru-RU" sz="4400" b="1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Робототехника</a:t>
            </a:r>
            <a:r>
              <a:rPr lang="en-US" sz="4400" b="1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”</a:t>
            </a:r>
            <a:r>
              <a:rPr lang="ru-RU" sz="3600" b="1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7288" y="3868907"/>
            <a:ext cx="8345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Команда 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“</a:t>
            </a:r>
            <a:r>
              <a:rPr lang="ru-RU" sz="2000" dirty="0" err="1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Вайберы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”</a:t>
            </a:r>
            <a:endParaRPr lang="ru-RU" sz="2000" dirty="0">
              <a:solidFill>
                <a:schemeClr val="bg1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Университет ИТМО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59F008-50B5-3A29-DA85-C20D06A9D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733" y="3592249"/>
            <a:ext cx="2767619" cy="109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E028BD0-9BF1-98B7-F959-C02F42463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58652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80037-7411-9700-AEB6-653D69701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069" y="932718"/>
            <a:ext cx="11270513" cy="2209203"/>
          </a:xfrm>
        </p:spPr>
        <p:txBody>
          <a:bodyPr anchor="ctr">
            <a:normAutofit/>
          </a:bodyPr>
          <a:lstStyle/>
          <a:p>
            <a:r>
              <a:rPr lang="ru-RU" sz="4000" b="1" dirty="0">
                <a:latin typeface="Bahnschrift" panose="020B0502040204020203" pitchFamily="34" charset="0"/>
              </a:rPr>
              <a:t>Компоновка и технологии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5A209A-C0E2-9A74-DBA2-A367BA27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60" y="6075461"/>
            <a:ext cx="1325880" cy="359805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9482DE0-CE39-9780-633F-3198E9C11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10</a:t>
            </a:r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317DC2FB-FB13-A094-D58D-DBA5DBA21542}"/>
              </a:ext>
            </a:extLst>
          </p:cNvPr>
          <p:cNvSpPr txBox="1">
            <a:spLocks/>
          </p:cNvSpPr>
          <p:nvPr/>
        </p:nvSpPr>
        <p:spPr>
          <a:xfrm>
            <a:off x="5433060" y="2606316"/>
            <a:ext cx="5920740" cy="26581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Bahnschrift" panose="020B0502040204020203" pitchFamily="34" charset="0"/>
              </a:rPr>
              <a:t>Несущая гусеничная база </a:t>
            </a:r>
            <a:r>
              <a:rPr lang="en-US" dirty="0">
                <a:latin typeface="Bahnschrift" panose="020B0502040204020203" pitchFamily="34" charset="0"/>
              </a:rPr>
              <a:t>“</a:t>
            </a:r>
            <a:r>
              <a:rPr lang="ru-RU" dirty="0">
                <a:latin typeface="Bahnschrift" panose="020B0502040204020203" pitchFamily="34" charset="0"/>
              </a:rPr>
              <a:t>Ровер</a:t>
            </a:r>
            <a:r>
              <a:rPr lang="en-US" dirty="0">
                <a:latin typeface="Bahnschrift" panose="020B0502040204020203" pitchFamily="34" charset="0"/>
              </a:rPr>
              <a:t>”</a:t>
            </a:r>
            <a:endParaRPr lang="ru-RU" dirty="0">
              <a:latin typeface="Bahnschrift" panose="020B0502040204020203" pitchFamily="34" charset="0"/>
            </a:endParaRPr>
          </a:p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Аккумуляторы  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Электродвигатели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Система посадки дрона 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latin typeface="Bahnschrift" panose="020B0502040204020203" pitchFamily="34" charset="0"/>
              </a:rPr>
              <a:t>GPS </a:t>
            </a:r>
            <a:r>
              <a:rPr lang="ru-RU" dirty="0">
                <a:latin typeface="Bahnschrift" panose="020B0502040204020203" pitchFamily="34" charset="0"/>
              </a:rPr>
              <a:t>маяк 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Солнечные панели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90813B-495C-5E2C-2028-1557358D4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4033"/>
            <a:ext cx="5254528" cy="348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45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80037-7411-9700-AEB6-653D69701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069" y="932718"/>
            <a:ext cx="11270513" cy="2209203"/>
          </a:xfrm>
        </p:spPr>
        <p:txBody>
          <a:bodyPr anchor="ctr">
            <a:normAutofit/>
          </a:bodyPr>
          <a:lstStyle/>
          <a:p>
            <a:r>
              <a:rPr lang="ru-RU" sz="4000" b="1" dirty="0">
                <a:latin typeface="Bahnschrift" panose="020B0502040204020203" pitchFamily="34" charset="0"/>
              </a:rPr>
              <a:t>Компоновка и технологии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5A209A-C0E2-9A74-DBA2-A367BA27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60" y="6075461"/>
            <a:ext cx="1325880" cy="359805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9482DE0-CE39-9780-633F-3198E9C11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11</a:t>
            </a:r>
            <a:endParaRPr lang="ru-RU" dirty="0"/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317DC2FB-FB13-A094-D58D-DBA5DBA21542}"/>
              </a:ext>
            </a:extLst>
          </p:cNvPr>
          <p:cNvSpPr txBox="1">
            <a:spLocks/>
          </p:cNvSpPr>
          <p:nvPr/>
        </p:nvSpPr>
        <p:spPr>
          <a:xfrm>
            <a:off x="595224" y="2606316"/>
            <a:ext cx="5920740" cy="26581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Bahnschrift" panose="020B0502040204020203" pitchFamily="34" charset="0"/>
              </a:rPr>
              <a:t>Головное устройство </a:t>
            </a:r>
            <a:r>
              <a:rPr lang="en-US" dirty="0">
                <a:latin typeface="Bahnschrift" panose="020B0502040204020203" pitchFamily="34" charset="0"/>
              </a:rPr>
              <a:t>“</a:t>
            </a:r>
            <a:r>
              <a:rPr lang="ru-RU" dirty="0">
                <a:latin typeface="Bahnschrift" panose="020B0502040204020203" pitchFamily="34" charset="0"/>
              </a:rPr>
              <a:t>Дрон</a:t>
            </a:r>
            <a:r>
              <a:rPr lang="en-US" dirty="0">
                <a:latin typeface="Bahnschrift" panose="020B0502040204020203" pitchFamily="34" charset="0"/>
              </a:rPr>
              <a:t>”</a:t>
            </a:r>
            <a:endParaRPr lang="ru-RU" dirty="0">
              <a:latin typeface="Bahnschrift" panose="020B0502040204020203" pitchFamily="34" charset="0"/>
            </a:endParaRPr>
          </a:p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Камера высокого разрешения с углом поворота в 90 градусов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Аккумулятор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Головной вычислитель</a:t>
            </a:r>
            <a:r>
              <a:rPr lang="en-US" dirty="0">
                <a:latin typeface="Bahnschrift" panose="020B0502040204020203" pitchFamily="34" charset="0"/>
              </a:rPr>
              <a:t> (</a:t>
            </a:r>
            <a:r>
              <a:rPr lang="ru-RU" dirty="0">
                <a:latin typeface="Bahnschrift" panose="020B0502040204020203" pitchFamily="34" charset="0"/>
              </a:rPr>
              <a:t>зависит от ТЗ)</a:t>
            </a:r>
            <a:endParaRPr lang="en-US" dirty="0">
              <a:latin typeface="Bahnschrift" panose="020B0502040204020203" pitchFamily="34" charset="0"/>
            </a:endParaRPr>
          </a:p>
          <a:p>
            <a:pPr marL="342900" indent="-342900" algn="l">
              <a:buFontTx/>
              <a:buChar char="-"/>
            </a:pPr>
            <a:r>
              <a:rPr lang="ru-RU" dirty="0" err="1">
                <a:latin typeface="Bahnschrift" panose="020B0502040204020203" pitchFamily="34" charset="0"/>
              </a:rPr>
              <a:t>Бесколлекторные</a:t>
            </a:r>
            <a:r>
              <a:rPr lang="ru-RU" dirty="0">
                <a:latin typeface="Bahnschrift" panose="020B0502040204020203" pitchFamily="34" charset="0"/>
              </a:rPr>
              <a:t> моторы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Антенна  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Сенсоры (Система посадки, Высотомер и др.)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8B2A1D-02C6-F9D1-4D34-2920D314B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542" y="2114911"/>
            <a:ext cx="4737707" cy="344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37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80037-7411-9700-AEB6-653D69701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069" y="932718"/>
            <a:ext cx="11270513" cy="2209203"/>
          </a:xfrm>
        </p:spPr>
        <p:txBody>
          <a:bodyPr anchor="ctr">
            <a:normAutofit/>
          </a:bodyPr>
          <a:lstStyle/>
          <a:p>
            <a:r>
              <a:rPr lang="ru-RU" sz="4000" b="1" dirty="0">
                <a:latin typeface="Bahnschrift" panose="020B0502040204020203" pitchFamily="34" charset="0"/>
              </a:rPr>
              <a:t>Актуальность технического решения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5A209A-C0E2-9A74-DBA2-A367BA27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60" y="6075461"/>
            <a:ext cx="1325880" cy="359805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9482DE0-CE39-9780-633F-3198E9C11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2</a:t>
            </a:r>
            <a:endParaRPr lang="ru-RU" dirty="0"/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317DC2FB-FB13-A094-D58D-DBA5DBA21542}"/>
              </a:ext>
            </a:extLst>
          </p:cNvPr>
          <p:cNvSpPr txBox="1">
            <a:spLocks/>
          </p:cNvSpPr>
          <p:nvPr/>
        </p:nvSpPr>
        <p:spPr>
          <a:xfrm>
            <a:off x="838200" y="2899506"/>
            <a:ext cx="5782342" cy="2658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Повреждение гусеничной базы не вызывает парализованность системы 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Взаимозаменяемость и </a:t>
            </a:r>
            <a:r>
              <a:rPr lang="ru-RU" dirty="0" err="1">
                <a:latin typeface="Bahnschrift" panose="020B0502040204020203" pitchFamily="34" charset="0"/>
              </a:rPr>
              <a:t>дополняемость</a:t>
            </a:r>
            <a:r>
              <a:rPr lang="ru-RU" dirty="0">
                <a:latin typeface="Bahnschrift" panose="020B0502040204020203" pitchFamily="34" charset="0"/>
              </a:rPr>
              <a:t>  </a:t>
            </a:r>
          </a:p>
          <a:p>
            <a:pPr marL="342900" indent="-342900" algn="l">
              <a:buFontTx/>
              <a:buChar char="-"/>
            </a:pPr>
            <a:endParaRPr lang="ru-RU" dirty="0">
              <a:latin typeface="Bahnschrif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991842-C57C-CDCB-A682-800919051510}"/>
              </a:ext>
            </a:extLst>
          </p:cNvPr>
          <p:cNvSpPr txBox="1"/>
          <p:nvPr/>
        </p:nvSpPr>
        <p:spPr>
          <a:xfrm>
            <a:off x="8463515" y="3838353"/>
            <a:ext cx="235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КАРТИНКА!!!!!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FF42888-163D-23ED-2420-BDF69BC99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0" b="100000" l="1569" r="982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940" y="2463567"/>
            <a:ext cx="4261756" cy="30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730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80037-7411-9700-AEB6-653D69701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069" y="932718"/>
            <a:ext cx="11270513" cy="2209203"/>
          </a:xfrm>
        </p:spPr>
        <p:txBody>
          <a:bodyPr anchor="ctr">
            <a:normAutofit/>
          </a:bodyPr>
          <a:lstStyle/>
          <a:p>
            <a:r>
              <a:rPr lang="ru-RU" sz="4000" b="1" dirty="0">
                <a:latin typeface="Bahnschrift" panose="020B0502040204020203" pitchFamily="34" charset="0"/>
              </a:rPr>
              <a:t>Стоимость и развитие технологий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5A209A-C0E2-9A74-DBA2-A367BA27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60" y="6075461"/>
            <a:ext cx="1325880" cy="359805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9482DE0-CE39-9780-633F-3198E9C11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317DC2FB-FB13-A094-D58D-DBA5DBA21542}"/>
              </a:ext>
            </a:extLst>
          </p:cNvPr>
          <p:cNvSpPr txBox="1">
            <a:spLocks/>
          </p:cNvSpPr>
          <p:nvPr/>
        </p:nvSpPr>
        <p:spPr>
          <a:xfrm>
            <a:off x="806302" y="2676222"/>
            <a:ext cx="11031280" cy="32490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Bahnschrift" panose="020B0502040204020203" pitchFamily="34" charset="0"/>
              </a:rPr>
              <a:t>Несущая гусеничная база: 112 000 рублей</a:t>
            </a:r>
          </a:p>
          <a:p>
            <a:pPr algn="l"/>
            <a:r>
              <a:rPr lang="ru-RU" dirty="0">
                <a:latin typeface="Bahnschrift" panose="020B0502040204020203" pitchFamily="34" charset="0"/>
              </a:rPr>
              <a:t>Головной дрон: 97 000 рублей </a:t>
            </a:r>
          </a:p>
          <a:p>
            <a:pPr algn="l"/>
            <a:r>
              <a:rPr lang="ru-RU" dirty="0">
                <a:latin typeface="Bahnschrift" panose="020B0502040204020203" pitchFamily="34" charset="0"/>
              </a:rPr>
              <a:t>Зарядная станция с элементами связи: 100 000 рублей</a:t>
            </a:r>
          </a:p>
          <a:p>
            <a:pPr algn="l"/>
            <a:endParaRPr lang="ru-RU" dirty="0">
              <a:latin typeface="Bahnschrift" panose="020B0502040204020203" pitchFamily="34" charset="0"/>
            </a:endParaRPr>
          </a:p>
          <a:p>
            <a:pPr algn="l"/>
            <a:r>
              <a:rPr lang="ru-RU" dirty="0">
                <a:latin typeface="Bahnschrift" panose="020B0502040204020203" pitchFamily="34" charset="0"/>
              </a:rPr>
              <a:t>В дальнейшем: 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Добавление вспомогательного дрона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Полностью автономная работа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Возможность </a:t>
            </a:r>
            <a:r>
              <a:rPr lang="ru-RU" dirty="0" err="1">
                <a:latin typeface="Bahnschrift" panose="020B0502040204020203" pitchFamily="34" charset="0"/>
              </a:rPr>
              <a:t>выпаски</a:t>
            </a:r>
            <a:r>
              <a:rPr lang="ru-RU" dirty="0">
                <a:latin typeface="Bahnschrift" panose="020B0502040204020203" pitchFamily="34" charset="0"/>
              </a:rPr>
              <a:t> одновременно двух стад на разных лугах путем нахождения на одной гусеничной базе двух головных устройств  </a:t>
            </a:r>
          </a:p>
          <a:p>
            <a:pPr algn="l"/>
            <a:endParaRPr lang="ru-RU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295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0843" y="2718055"/>
            <a:ext cx="83451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Тепличная среда</a:t>
            </a:r>
            <a:r>
              <a:rPr lang="en-US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:</a:t>
            </a:r>
            <a:br>
              <a:rPr lang="ru-RU" sz="44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ru-RU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Автоматизация</a:t>
            </a:r>
            <a:br>
              <a:rPr lang="en-US" sz="44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ru-RU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сбора урожая</a:t>
            </a:r>
            <a:endParaRPr lang="ru-RU" sz="3600" b="1" dirty="0">
              <a:solidFill>
                <a:schemeClr val="bg1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7AA2299-7AF0-9F26-89FD-4A09551EE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9251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55BA3-8D99-DBBD-9BF6-66C34A7DE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37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Bahnschrift" panose="020B0502040204020203" pitchFamily="34" charset="0"/>
              </a:rPr>
              <a:t>Актуальность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3250C9-5FC6-FBCE-0555-07E7DE91D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0401"/>
            <a:ext cx="5257800" cy="36133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latin typeface="Bahnschrift" panose="020B0502040204020203" pitchFamily="34" charset="0"/>
              </a:rPr>
              <a:t>Проблемы:</a:t>
            </a:r>
          </a:p>
          <a:p>
            <a:pPr>
              <a:buFontTx/>
              <a:buChar char="-"/>
            </a:pPr>
            <a:r>
              <a:rPr lang="ru-RU" sz="2400" dirty="0">
                <a:latin typeface="Bahnschrift" panose="020B0502040204020203" pitchFamily="34" charset="0"/>
              </a:rPr>
              <a:t>Нехватка рабочей силы</a:t>
            </a:r>
          </a:p>
          <a:p>
            <a:pPr>
              <a:buFontTx/>
              <a:buChar char="-"/>
            </a:pPr>
            <a:r>
              <a:rPr lang="ru-RU" sz="2400" dirty="0">
                <a:latin typeface="Bahnschrift" panose="020B0502040204020203" pitchFamily="34" charset="0"/>
              </a:rPr>
              <a:t>Потери продукции</a:t>
            </a:r>
          </a:p>
          <a:p>
            <a:pPr>
              <a:buFontTx/>
              <a:buChar char="-"/>
            </a:pPr>
            <a:r>
              <a:rPr lang="ru-RU" sz="2400" dirty="0" err="1">
                <a:latin typeface="Bahnschrift" panose="020B0502040204020203" pitchFamily="34" charset="0"/>
              </a:rPr>
              <a:t>Оплачиваемость</a:t>
            </a:r>
            <a:r>
              <a:rPr lang="ru-RU" sz="2400" dirty="0">
                <a:latin typeface="Bahnschrift" panose="020B0502040204020203" pitchFamily="34" charset="0"/>
              </a:rPr>
              <a:t> труда</a:t>
            </a:r>
          </a:p>
          <a:p>
            <a:pPr>
              <a:buFontTx/>
              <a:buChar char="-"/>
            </a:pPr>
            <a:r>
              <a:rPr lang="ru-RU" sz="2400" dirty="0">
                <a:latin typeface="Bahnschrift" panose="020B0502040204020203" pitchFamily="34" charset="0"/>
              </a:rPr>
              <a:t>Снижение экономической эффективности</a:t>
            </a:r>
          </a:p>
          <a:p>
            <a:pPr>
              <a:buFontTx/>
              <a:buChar char="-"/>
            </a:pPr>
            <a:endParaRPr lang="ru-RU" sz="2400" dirty="0">
              <a:latin typeface="Bahnschrift" panose="020B0502040204020203" pitchFamily="34" charset="0"/>
            </a:endParaRPr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7AA2D0F9-F705-2854-7D57-1F89FBBBD04F}"/>
              </a:ext>
            </a:extLst>
          </p:cNvPr>
          <p:cNvSpPr txBox="1">
            <a:spLocks/>
          </p:cNvSpPr>
          <p:nvPr/>
        </p:nvSpPr>
        <p:spPr>
          <a:xfrm>
            <a:off x="6096000" y="2500402"/>
            <a:ext cx="5257800" cy="361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>
                <a:latin typeface="Bahnschrift" panose="020B0502040204020203" pitchFamily="34" charset="0"/>
              </a:rPr>
              <a:t>Плюсы нашего решения: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latin typeface="Bahnschrift" panose="020B0502040204020203" pitchFamily="34" charset="0"/>
              </a:rPr>
              <a:t>+ Решаем кадровый дефицит</a:t>
            </a:r>
          </a:p>
          <a:p>
            <a:pPr marL="0" indent="0">
              <a:buNone/>
            </a:pPr>
            <a:r>
              <a:rPr lang="ru-RU" sz="2400" dirty="0">
                <a:latin typeface="Bahnschrift" panose="020B0502040204020203" pitchFamily="34" charset="0"/>
              </a:rPr>
              <a:t>+ Минимизируем потери</a:t>
            </a:r>
          </a:p>
          <a:p>
            <a:pPr marL="0" indent="0">
              <a:buNone/>
            </a:pPr>
            <a:r>
              <a:rPr lang="ru-RU" sz="2400" dirty="0">
                <a:latin typeface="Bahnschrift" panose="020B0502040204020203" pitchFamily="34" charset="0"/>
              </a:rPr>
              <a:t>+ Снижаем затраты на труд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latin typeface="Bahnschrift" panose="020B0502040204020203" pitchFamily="34" charset="0"/>
              </a:rPr>
              <a:t>+ Повышаем эффективность и производительность сельского хозяйства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92439E-D5D8-82F7-4609-9380D29E7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60" y="6075461"/>
            <a:ext cx="1325880" cy="359805"/>
          </a:xfrm>
          <a:prstGeom prst="rect">
            <a:avLst/>
          </a:prstGeom>
        </p:spPr>
      </p:pic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5F1D505C-4159-24DE-C53F-7D5E3E655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1</a:t>
            </a:r>
            <a:r>
              <a:rPr lang="en-US" dirty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6550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DCD2B3C-E7FC-0B76-0F0B-23CB3BAE5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93" b="77514" l="11993" r="85197">
                        <a14:foregroundMark x1="42911" y1="66521" x2="42473" y2="75265"/>
                        <a14:foregroundMark x1="46721" y1="66146" x2="46971" y2="74953"/>
                        <a14:foregroundMark x1="50406" y1="66271" x2="50593" y2="75203"/>
                        <a14:foregroundMark x1="54528" y1="65896" x2="54903" y2="75265"/>
                        <a14:foregroundMark x1="24485" y1="35915" x2="32917" y2="36227"/>
                        <a14:foregroundMark x1="64397" y1="35353" x2="75765" y2="34978"/>
                        <a14:foregroundMark x1="16989" y1="62836" x2="16177" y2="63210"/>
                        <a14:foregroundMark x1="16677" y1="37414" x2="16427" y2="36602"/>
                        <a14:foregroundMark x1="81199" y1="62773" x2="82261" y2="63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9" t="32161" r="15508" b="23705"/>
          <a:stretch/>
        </p:blipFill>
        <p:spPr bwMode="auto">
          <a:xfrm>
            <a:off x="10207937" y="2313516"/>
            <a:ext cx="1298262" cy="80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DAFB040-C91C-8109-DB6F-5D409731EE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69" b="29630"/>
          <a:stretch/>
        </p:blipFill>
        <p:spPr bwMode="auto">
          <a:xfrm>
            <a:off x="4635501" y="1998510"/>
            <a:ext cx="2595390" cy="131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A8B8187-93C5-4A1E-1D18-71BBE77FD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650" y="1687756"/>
            <a:ext cx="2283460" cy="193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82AD14C-DC88-D53D-9823-EB47BEF14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7" t="2824" r="8879" b="2824"/>
          <a:stretch/>
        </p:blipFill>
        <p:spPr bwMode="auto">
          <a:xfrm>
            <a:off x="2723865" y="1687756"/>
            <a:ext cx="1608977" cy="193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615540-E525-44D9-CC79-18D1BF7929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1111" b="20741"/>
          <a:stretch/>
        </p:blipFill>
        <p:spPr>
          <a:xfrm>
            <a:off x="565972" y="2129493"/>
            <a:ext cx="1805067" cy="1049613"/>
          </a:xfrm>
          <a:prstGeom prst="rect">
            <a:avLst/>
          </a:prstGeom>
        </p:spPr>
      </p:pic>
      <p:sp>
        <p:nvSpPr>
          <p:cNvPr id="5" name="Объект 3">
            <a:extLst>
              <a:ext uri="{FF2B5EF4-FFF2-40B4-BE49-F238E27FC236}">
                <a16:creationId xmlns:a16="http://schemas.microsoft.com/office/drawing/2014/main" id="{508F7CB7-37FA-F6C8-EFEE-B0821C8FDF12}"/>
              </a:ext>
            </a:extLst>
          </p:cNvPr>
          <p:cNvSpPr txBox="1">
            <a:spLocks/>
          </p:cNvSpPr>
          <p:nvPr/>
        </p:nvSpPr>
        <p:spPr>
          <a:xfrm>
            <a:off x="527872" y="3697044"/>
            <a:ext cx="1805067" cy="19925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latin typeface="Bahnschrift" panose="020B0502040204020203" pitchFamily="34" charset="0"/>
              </a:rPr>
              <a:t>Камера</a:t>
            </a:r>
            <a:endParaRPr lang="en-US" sz="2000" dirty="0">
              <a:latin typeface="Bahnschrift" panose="020B0502040204020203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ru-RU" sz="2000" dirty="0">
              <a:latin typeface="Bahnschrift" panose="020B0502040204020203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latin typeface="Bahnschrift" panose="020B0502040204020203" pitchFamily="34" charset="0"/>
              </a:rPr>
              <a:t>1200₽</a:t>
            </a:r>
          </a:p>
          <a:p>
            <a:pPr algn="ctr">
              <a:buFontTx/>
              <a:buChar char="-"/>
            </a:pPr>
            <a:endParaRPr lang="ru-RU" sz="2000" dirty="0">
              <a:latin typeface="Bahnschrift" panose="020B0502040204020203" pitchFamily="34" charset="0"/>
            </a:endParaRPr>
          </a:p>
        </p:txBody>
      </p:sp>
      <p:sp>
        <p:nvSpPr>
          <p:cNvPr id="6" name="Объект 3">
            <a:extLst>
              <a:ext uri="{FF2B5EF4-FFF2-40B4-BE49-F238E27FC236}">
                <a16:creationId xmlns:a16="http://schemas.microsoft.com/office/drawing/2014/main" id="{9600C57C-72A8-3B77-0FC2-84D78252F378}"/>
              </a:ext>
            </a:extLst>
          </p:cNvPr>
          <p:cNvSpPr txBox="1">
            <a:spLocks/>
          </p:cNvSpPr>
          <p:nvPr/>
        </p:nvSpPr>
        <p:spPr>
          <a:xfrm>
            <a:off x="2459940" y="3697044"/>
            <a:ext cx="2111428" cy="1992556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Bahnschrift" panose="020B0502040204020203" pitchFamily="34" charset="0"/>
              </a:rPr>
              <a:t>Raspberry Pi 4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ru-RU" sz="2000" dirty="0">
              <a:latin typeface="Bahnschrift" panose="020B0502040204020203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Bahnschrift" panose="020B0502040204020203" pitchFamily="34" charset="0"/>
              </a:rPr>
              <a:t>7600</a:t>
            </a:r>
            <a:r>
              <a:rPr lang="ru-RU" sz="2000" dirty="0">
                <a:latin typeface="Bahnschrift" panose="020B0502040204020203" pitchFamily="34" charset="0"/>
              </a:rPr>
              <a:t>₽</a:t>
            </a:r>
          </a:p>
        </p:txBody>
      </p:sp>
      <p:sp>
        <p:nvSpPr>
          <p:cNvPr id="7" name="Объект 3">
            <a:extLst>
              <a:ext uri="{FF2B5EF4-FFF2-40B4-BE49-F238E27FC236}">
                <a16:creationId xmlns:a16="http://schemas.microsoft.com/office/drawing/2014/main" id="{394C9F3D-26AC-A955-A5A9-13F3EAA0E1C4}"/>
              </a:ext>
            </a:extLst>
          </p:cNvPr>
          <p:cNvSpPr txBox="1">
            <a:spLocks/>
          </p:cNvSpPr>
          <p:nvPr/>
        </p:nvSpPr>
        <p:spPr>
          <a:xfrm>
            <a:off x="4877482" y="3697044"/>
            <a:ext cx="2111428" cy="1992556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latin typeface="Bahnschrift" panose="020B0502040204020203" pitchFamily="34" charset="0"/>
              </a:rPr>
              <a:t>Компоненты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Bahnschrift" panose="020B0502040204020203" pitchFamily="34" charset="0"/>
              </a:rPr>
              <a:t>Lego Robotics</a:t>
            </a:r>
            <a:endParaRPr lang="ru-RU" sz="2000" dirty="0">
              <a:latin typeface="Bahnschrift" panose="020B0502040204020203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Bahnschrift" panose="020B0502040204020203" pitchFamily="34" charset="0"/>
              </a:rPr>
              <a:t>7800</a:t>
            </a:r>
            <a:r>
              <a:rPr lang="ru-RU" sz="2000" dirty="0">
                <a:latin typeface="Bahnschrift" panose="020B0502040204020203" pitchFamily="34" charset="0"/>
              </a:rPr>
              <a:t>₽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810AC44B-E8A4-921C-8954-7A0611A797E6}"/>
              </a:ext>
            </a:extLst>
          </p:cNvPr>
          <p:cNvSpPr txBox="1">
            <a:spLocks/>
          </p:cNvSpPr>
          <p:nvPr/>
        </p:nvSpPr>
        <p:spPr>
          <a:xfrm>
            <a:off x="7558950" y="3697044"/>
            <a:ext cx="2283460" cy="1992556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latin typeface="Bahnschrift" panose="020B0502040204020203" pitchFamily="34" charset="0"/>
              </a:rPr>
              <a:t>Микрокомпьютер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Bahnschrift" panose="020B0502040204020203" pitchFamily="34" charset="0"/>
              </a:rPr>
              <a:t>Lego Ev3</a:t>
            </a:r>
            <a:endParaRPr lang="ru-RU" sz="2000" dirty="0">
              <a:latin typeface="Bahnschrift" panose="020B0502040204020203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Bahnschrift" panose="020B0502040204020203" pitchFamily="34" charset="0"/>
              </a:rPr>
              <a:t>30000</a:t>
            </a:r>
            <a:r>
              <a:rPr lang="ru-RU" sz="2000" dirty="0">
                <a:latin typeface="Bahnschrift" panose="020B0502040204020203" pitchFamily="34" charset="0"/>
              </a:rPr>
              <a:t>₽</a:t>
            </a:r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93BE9F7F-EA04-C905-FA38-AEFE4380C0EF}"/>
              </a:ext>
            </a:extLst>
          </p:cNvPr>
          <p:cNvSpPr txBox="1">
            <a:spLocks/>
          </p:cNvSpPr>
          <p:nvPr/>
        </p:nvSpPr>
        <p:spPr>
          <a:xfrm>
            <a:off x="9801354" y="3697044"/>
            <a:ext cx="2111428" cy="1992556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latin typeface="Bahnschrift" panose="020B0502040204020203" pitchFamily="34" charset="0"/>
              </a:rPr>
              <a:t>УЗ-датчик</a:t>
            </a:r>
            <a:endParaRPr lang="en-US" sz="2000" dirty="0">
              <a:latin typeface="Bahnschrift" panose="020B0502040204020203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ru-RU" sz="2000" dirty="0">
              <a:latin typeface="Bahnschrift" panose="020B0502040204020203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latin typeface="Bahnschrift" panose="020B0502040204020203" pitchFamily="34" charset="0"/>
              </a:rPr>
              <a:t>2</a:t>
            </a:r>
            <a:r>
              <a:rPr lang="en-US" sz="2000" dirty="0">
                <a:latin typeface="Bahnschrift" panose="020B0502040204020203" pitchFamily="34" charset="0"/>
              </a:rPr>
              <a:t>00</a:t>
            </a:r>
            <a:r>
              <a:rPr lang="ru-RU" sz="2000" dirty="0">
                <a:latin typeface="Bahnschrift" panose="020B0502040204020203" pitchFamily="34" charset="0"/>
              </a:rPr>
              <a:t>₽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2DB6A19D-37CD-B997-7217-AA549E30C83F}"/>
              </a:ext>
            </a:extLst>
          </p:cNvPr>
          <p:cNvSpPr txBox="1">
            <a:spLocks/>
          </p:cNvSpPr>
          <p:nvPr/>
        </p:nvSpPr>
        <p:spPr>
          <a:xfrm>
            <a:off x="0" y="5232400"/>
            <a:ext cx="12192000" cy="13716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>
                <a:latin typeface="Bahnschrift" panose="020B0502040204020203" pitchFamily="34" charset="0"/>
              </a:rPr>
              <a:t>Общий бюджет: 46800₽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BF5AB04-9EC9-00CD-0DB9-85EA6D0A6D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3060" y="6075461"/>
            <a:ext cx="1325880" cy="359805"/>
          </a:xfrm>
          <a:prstGeom prst="rect">
            <a:avLst/>
          </a:prstGeom>
        </p:spPr>
      </p:pic>
      <p:sp>
        <p:nvSpPr>
          <p:cNvPr id="12" name="Нижний колонтитул 2">
            <a:extLst>
              <a:ext uri="{FF2B5EF4-FFF2-40B4-BE49-F238E27FC236}">
                <a16:creationId xmlns:a16="http://schemas.microsoft.com/office/drawing/2014/main" id="{8FEA1ED9-0AC6-D737-9F75-D95037C46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1</a:t>
            </a:r>
            <a:r>
              <a:rPr lang="en-US" dirty="0"/>
              <a:t>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3803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F65FF0-4966-B952-E1E5-FD23FF8A3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60" y="6075461"/>
            <a:ext cx="1325880" cy="359805"/>
          </a:xfrm>
          <a:prstGeom prst="rect">
            <a:avLst/>
          </a:prstGeom>
        </p:spPr>
      </p:pic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FCEBAD2B-28DB-C1DD-4139-4A641BB34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1</a:t>
            </a:r>
            <a:r>
              <a:rPr lang="en-US" dirty="0"/>
              <a:t>7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3835B0-CB0F-B5A7-5A5B-81A798CF19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308" y="2307265"/>
            <a:ext cx="4971312" cy="279636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6B94AF3-F0D3-9F35-CD99-37457E6E26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66" y="2222206"/>
            <a:ext cx="5273740" cy="296647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B1C057A-0969-E1A7-A980-4401079BA0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094" y="2222207"/>
            <a:ext cx="5273740" cy="296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23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FA4C80E4-D126-F1F9-BAA5-2102B64DD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748" y="2129590"/>
            <a:ext cx="4083129" cy="258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62F462-3B38-9926-6150-A9957A607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060" y="6075461"/>
            <a:ext cx="1325880" cy="359805"/>
          </a:xfrm>
          <a:prstGeom prst="rect">
            <a:avLst/>
          </a:prstGeom>
        </p:spPr>
      </p:pic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1BBA5C1A-503C-5556-6F35-D070764AA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1</a:t>
            </a:r>
            <a:r>
              <a:rPr lang="en-US" dirty="0"/>
              <a:t>7</a:t>
            </a:r>
            <a:endParaRPr lang="ru-RU" dirty="0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2164D415-E908-84A6-162D-288CD3986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37" y="2142028"/>
            <a:ext cx="3860916" cy="257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2B591FA-363D-7E11-5829-33C51696F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446" y="1870724"/>
            <a:ext cx="5543108" cy="311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088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11E329-0AAC-8AA6-7484-54BED966E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60" y="6075461"/>
            <a:ext cx="1325880" cy="359805"/>
          </a:xfrm>
          <a:prstGeom prst="rect">
            <a:avLst/>
          </a:prstGeom>
        </p:spPr>
      </p:pic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FB1E699E-0196-0B31-3E5B-FF4E82F8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1</a:t>
            </a:r>
            <a:r>
              <a:rPr lang="en-US" dirty="0"/>
              <a:t>8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B9364F-DDF5-C379-C0D5-C4EEFB153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563" y="1616158"/>
            <a:ext cx="5684874" cy="426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6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0843" y="2038861"/>
            <a:ext cx="834510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Автономный робототехнический </a:t>
            </a:r>
          </a:p>
          <a:p>
            <a:r>
              <a:rPr lang="ru-RU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комплекс </a:t>
            </a:r>
            <a:br>
              <a:rPr lang="en-US" sz="44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ru-RU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для выпаса </a:t>
            </a:r>
          </a:p>
          <a:p>
            <a:r>
              <a:rPr lang="ru-RU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домашнего скота</a:t>
            </a:r>
            <a:endParaRPr lang="ru-RU" sz="3600" b="1" dirty="0">
              <a:solidFill>
                <a:schemeClr val="bg1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7AA2299-7AF0-9F26-89FD-4A09551EE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64396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11E329-0AAC-8AA6-7484-54BED966E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060" y="6075461"/>
            <a:ext cx="1325880" cy="359805"/>
          </a:xfrm>
          <a:prstGeom prst="rect">
            <a:avLst/>
          </a:prstGeom>
        </p:spPr>
      </p:pic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FB1E699E-0196-0B31-3E5B-FF4E82F8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19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C79E20-701A-BA08-ED7C-7AAC15333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027" y="2068035"/>
            <a:ext cx="3370699" cy="33706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1BA1E1-CDB9-87F7-708D-7C89F226A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940" y="2068035"/>
            <a:ext cx="3365492" cy="3365492"/>
          </a:xfrm>
          <a:prstGeom prst="rect">
            <a:avLst/>
          </a:prstGeom>
        </p:spPr>
      </p:pic>
      <p:sp>
        <p:nvSpPr>
          <p:cNvPr id="9" name="Объект 3">
            <a:extLst>
              <a:ext uri="{FF2B5EF4-FFF2-40B4-BE49-F238E27FC236}">
                <a16:creationId xmlns:a16="http://schemas.microsoft.com/office/drawing/2014/main" id="{D06A30FA-5B1F-ACA1-8024-643ACF48B2F3}"/>
              </a:ext>
            </a:extLst>
          </p:cNvPr>
          <p:cNvSpPr txBox="1">
            <a:spLocks/>
          </p:cNvSpPr>
          <p:nvPr/>
        </p:nvSpPr>
        <p:spPr>
          <a:xfrm>
            <a:off x="2211394" y="5188696"/>
            <a:ext cx="3365492" cy="499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400" dirty="0">
                <a:latin typeface="Bahnschrift" panose="020B0502040204020203" pitchFamily="34" charset="0"/>
              </a:rPr>
              <a:t>Павел Овчинников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84E11BE1-DEF9-6E12-FEA0-06D7D359F4FE}"/>
              </a:ext>
            </a:extLst>
          </p:cNvPr>
          <p:cNvSpPr txBox="1">
            <a:spLocks/>
          </p:cNvSpPr>
          <p:nvPr/>
        </p:nvSpPr>
        <p:spPr>
          <a:xfrm>
            <a:off x="6743100" y="5190833"/>
            <a:ext cx="3365492" cy="499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400" dirty="0">
                <a:latin typeface="Bahnschrift" panose="020B0502040204020203" pitchFamily="34" charset="0"/>
              </a:rPr>
              <a:t>Михаил Журавлёв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F903CD-242A-A2D0-2C5A-B1A6C4B70F35}"/>
              </a:ext>
            </a:extLst>
          </p:cNvPr>
          <p:cNvSpPr txBox="1">
            <a:spLocks/>
          </p:cNvSpPr>
          <p:nvPr/>
        </p:nvSpPr>
        <p:spPr>
          <a:xfrm>
            <a:off x="838200" y="1548357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latin typeface="Bahnschrift" panose="020B0502040204020203" pitchFamily="34" charset="0"/>
              </a:rPr>
              <a:t>Наши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5300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80037-7411-9700-AEB6-653D69701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069" y="932718"/>
            <a:ext cx="11270513" cy="2209203"/>
          </a:xfrm>
        </p:spPr>
        <p:txBody>
          <a:bodyPr anchor="ctr">
            <a:normAutofit/>
          </a:bodyPr>
          <a:lstStyle/>
          <a:p>
            <a:r>
              <a:rPr lang="ru-RU" sz="4000" b="1" dirty="0">
                <a:latin typeface="Bahnschrift" panose="020B0502040204020203" pitchFamily="34" charset="0"/>
              </a:rPr>
              <a:t>Актуальность для регионов Кавказа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5A209A-C0E2-9A74-DBA2-A367BA27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60" y="6075461"/>
            <a:ext cx="1325880" cy="359805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9482DE0-CE39-9780-633F-3198E9C11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3</a:t>
            </a:r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61F3B3FA-78DE-E582-EFC7-DDDA86C0B956}"/>
              </a:ext>
            </a:extLst>
          </p:cNvPr>
          <p:cNvSpPr txBox="1">
            <a:spLocks/>
          </p:cNvSpPr>
          <p:nvPr/>
        </p:nvSpPr>
        <p:spPr>
          <a:xfrm>
            <a:off x="838200" y="2500401"/>
            <a:ext cx="5920740" cy="2826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Обширное производство мясных, молочных и шерстяных изделий 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Необходимость выпаса скота для повышения качества выпускаемой продукции 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Нехватка подготовленных кадров для выпаса скота </a:t>
            </a:r>
          </a:p>
          <a:p>
            <a:pPr algn="l"/>
            <a:endParaRPr lang="ru-RU" dirty="0">
              <a:latin typeface="Bahnschrift" panose="020B0502040204020203" pitchFamily="34" charset="0"/>
            </a:endParaRPr>
          </a:p>
          <a:p>
            <a:pPr>
              <a:buFontTx/>
              <a:buChar char="-"/>
            </a:pPr>
            <a:endParaRPr lang="ru-RU" dirty="0">
              <a:latin typeface="Bahnschrift" panose="020B0502040204020203" pitchFamily="34" charset="0"/>
            </a:endParaRPr>
          </a:p>
        </p:txBody>
      </p:sp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987D0F95-0EB1-5533-7816-0D1BF4F3C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737" y="2500401"/>
            <a:ext cx="3771625" cy="282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56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80037-7411-9700-AEB6-653D69701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069" y="932718"/>
            <a:ext cx="11270513" cy="2209203"/>
          </a:xfrm>
        </p:spPr>
        <p:txBody>
          <a:bodyPr anchor="ctr">
            <a:normAutofit/>
          </a:bodyPr>
          <a:lstStyle/>
          <a:p>
            <a:r>
              <a:rPr lang="ru-RU" sz="4000" b="1" dirty="0">
                <a:latin typeface="Bahnschrift" panose="020B0502040204020203" pitchFamily="34" charset="0"/>
              </a:rPr>
              <a:t>Профильные организации и правила выпаса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5A209A-C0E2-9A74-DBA2-A367BA27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60" y="6075461"/>
            <a:ext cx="1325880" cy="359805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9482DE0-CE39-9780-633F-3198E9C11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4</a:t>
            </a:r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61F3B3FA-78DE-E582-EFC7-DDDA86C0B956}"/>
              </a:ext>
            </a:extLst>
          </p:cNvPr>
          <p:cNvSpPr txBox="1">
            <a:spLocks/>
          </p:cNvSpPr>
          <p:nvPr/>
        </p:nvSpPr>
        <p:spPr>
          <a:xfrm>
            <a:off x="5916842" y="2572932"/>
            <a:ext cx="5920740" cy="2764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Местонахождение производств: предгорная равнинная местность 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Выпас можно начинать при уровне травы в 15 см. и заканчивать при уровне в 5 см.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Количество голов в одном стаде для выпаса: не более 250 голов 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До первой половины лета выпас не более четырех дней, во второй половине – не более 10</a:t>
            </a:r>
          </a:p>
          <a:p>
            <a:pPr algn="l"/>
            <a:endParaRPr lang="ru-RU" dirty="0">
              <a:latin typeface="Bahnschrift" panose="020B0502040204020203" pitchFamily="34" charset="0"/>
            </a:endParaRPr>
          </a:p>
          <a:p>
            <a:pPr algn="l"/>
            <a:endParaRPr lang="ru-RU" dirty="0">
              <a:latin typeface="Bahnschrift" panose="020B0502040204020203" pitchFamily="34" charset="0"/>
            </a:endParaRPr>
          </a:p>
          <a:p>
            <a:pPr>
              <a:buFontTx/>
              <a:buChar char="-"/>
            </a:pPr>
            <a:endParaRPr lang="ru-RU" dirty="0">
              <a:latin typeface="Bahnschrift" panose="020B0502040204020203" pitchFamily="34" charset="0"/>
            </a:endParaRPr>
          </a:p>
        </p:txBody>
      </p:sp>
      <p:pic>
        <p:nvPicPr>
          <p:cNvPr id="2058" name="Picture 10" descr="Picture background">
            <a:extLst>
              <a:ext uri="{FF2B5EF4-FFF2-40B4-BE49-F238E27FC236}">
                <a16:creationId xmlns:a16="http://schemas.microsoft.com/office/drawing/2014/main" id="{180A6CC6-CE26-9288-22DA-EC9F56DBB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78" y="2572931"/>
            <a:ext cx="3953982" cy="26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582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80037-7411-9700-AEB6-653D69701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069" y="932718"/>
            <a:ext cx="11270513" cy="2209203"/>
          </a:xfrm>
        </p:spPr>
        <p:txBody>
          <a:bodyPr anchor="ctr">
            <a:normAutofit/>
          </a:bodyPr>
          <a:lstStyle/>
          <a:p>
            <a:r>
              <a:rPr lang="ru-RU" sz="4000" b="1" dirty="0">
                <a:latin typeface="Bahnschrift" panose="020B0502040204020203" pitchFamily="34" charset="0"/>
              </a:rPr>
              <a:t>Обязанности пастуха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5A209A-C0E2-9A74-DBA2-A367BA27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60" y="6075461"/>
            <a:ext cx="1325880" cy="359805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9482DE0-CE39-9780-633F-3198E9C11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5</a:t>
            </a:r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61F3B3FA-78DE-E582-EFC7-DDDA86C0B956}"/>
              </a:ext>
            </a:extLst>
          </p:cNvPr>
          <p:cNvSpPr txBox="1">
            <a:spLocks/>
          </p:cNvSpPr>
          <p:nvPr/>
        </p:nvSpPr>
        <p:spPr>
          <a:xfrm>
            <a:off x="925032" y="2591162"/>
            <a:ext cx="5920740" cy="2658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Направлять стадо 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Контролировать смену стадом земли для </a:t>
            </a:r>
            <a:r>
              <a:rPr lang="ru-RU" dirty="0" err="1">
                <a:latin typeface="Bahnschrift" panose="020B0502040204020203" pitchFamily="34" charset="0"/>
              </a:rPr>
              <a:t>выпаски</a:t>
            </a:r>
            <a:endParaRPr lang="ru-RU" dirty="0">
              <a:latin typeface="Bahnschrift" panose="020B0502040204020203" pitchFamily="34" charset="0"/>
            </a:endParaRPr>
          </a:p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Следить за целостностью стада 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Защитная функция </a:t>
            </a:r>
          </a:p>
          <a:p>
            <a:endParaRPr lang="ru-RU" dirty="0">
              <a:latin typeface="Bahnschrift" panose="020B0502040204020203" pitchFamily="34" charset="0"/>
            </a:endParaRP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B2325F72-11D2-981D-BDED-33CA89994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735" y="2591162"/>
            <a:ext cx="40767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03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80037-7411-9700-AEB6-653D69701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069" y="932718"/>
            <a:ext cx="11270513" cy="2209203"/>
          </a:xfrm>
        </p:spPr>
        <p:txBody>
          <a:bodyPr anchor="ctr">
            <a:normAutofit/>
          </a:bodyPr>
          <a:lstStyle/>
          <a:p>
            <a:r>
              <a:rPr lang="ru-RU" sz="4000" b="1" dirty="0">
                <a:latin typeface="Bahnschrift" panose="020B0502040204020203" pitchFamily="34" charset="0"/>
              </a:rPr>
              <a:t>Автономный робототехнический комплекс </a:t>
            </a:r>
            <a:br>
              <a:rPr lang="ru-RU" sz="4000" b="1" dirty="0">
                <a:latin typeface="Bahnschrift" panose="020B0502040204020203" pitchFamily="34" charset="0"/>
              </a:rPr>
            </a:br>
            <a:r>
              <a:rPr lang="ru-RU" sz="4000" b="1" dirty="0">
                <a:latin typeface="Bahnschrift" panose="020B0502040204020203" pitchFamily="34" charset="0"/>
              </a:rPr>
              <a:t>для выпаса домашнего скота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5A209A-C0E2-9A74-DBA2-A367BA27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60" y="6075461"/>
            <a:ext cx="1325880" cy="359805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9482DE0-CE39-9780-633F-3198E9C11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6</a:t>
            </a:r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61F3B3FA-78DE-E582-EFC7-DDDA86C0B956}"/>
              </a:ext>
            </a:extLst>
          </p:cNvPr>
          <p:cNvSpPr txBox="1">
            <a:spLocks/>
          </p:cNvSpPr>
          <p:nvPr/>
        </p:nvSpPr>
        <p:spPr>
          <a:xfrm>
            <a:off x="4362892" y="5392405"/>
            <a:ext cx="3466215" cy="2658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Bahnschrift" panose="020B0502040204020203" pitchFamily="34" charset="0"/>
              </a:rPr>
              <a:t>Система </a:t>
            </a:r>
            <a:r>
              <a:rPr lang="en-US" dirty="0">
                <a:latin typeface="Bahnschrift" panose="020B0502040204020203" pitchFamily="34" charset="0"/>
              </a:rPr>
              <a:t>“</a:t>
            </a:r>
            <a:r>
              <a:rPr lang="ru-RU" dirty="0">
                <a:latin typeface="Bahnschrift" panose="020B0502040204020203" pitchFamily="34" charset="0"/>
              </a:rPr>
              <a:t>Дрон-Ровер</a:t>
            </a:r>
            <a:r>
              <a:rPr lang="en-US" dirty="0">
                <a:latin typeface="Bahnschrift" panose="020B0502040204020203" pitchFamily="34" charset="0"/>
              </a:rPr>
              <a:t>”</a:t>
            </a:r>
            <a:endParaRPr lang="ru-RU" dirty="0">
              <a:latin typeface="Bahnschrift" panose="020B0502040204020203" pitchFamily="34" charset="0"/>
            </a:endParaRPr>
          </a:p>
          <a:p>
            <a:endParaRPr lang="ru-RU" dirty="0">
              <a:latin typeface="Bahnschrift" panose="020B0502040204020203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4BD84F-0622-50F1-1A5F-4DF49BFAF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933" y="2150755"/>
            <a:ext cx="4737707" cy="34427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09577DA-84CF-110A-EB2A-6EA455761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446" y="2532800"/>
            <a:ext cx="4500575" cy="274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05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80037-7411-9700-AEB6-653D69701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069" y="932718"/>
            <a:ext cx="11270513" cy="2209203"/>
          </a:xfrm>
        </p:spPr>
        <p:txBody>
          <a:bodyPr anchor="ctr">
            <a:normAutofit/>
          </a:bodyPr>
          <a:lstStyle/>
          <a:p>
            <a:r>
              <a:rPr lang="ru-RU" sz="4000" b="1" dirty="0">
                <a:latin typeface="Bahnschrift" panose="020B0502040204020203" pitchFamily="34" charset="0"/>
              </a:rPr>
              <a:t>Принцип работы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5A209A-C0E2-9A74-DBA2-A367BA27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60" y="6075461"/>
            <a:ext cx="1325880" cy="359805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9482DE0-CE39-9780-633F-3198E9C11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7</a:t>
            </a:r>
          </a:p>
        </p:txBody>
      </p:sp>
      <p:pic>
        <p:nvPicPr>
          <p:cNvPr id="6146" name="Picture 2" descr="Picture background">
            <a:extLst>
              <a:ext uri="{FF2B5EF4-FFF2-40B4-BE49-F238E27FC236}">
                <a16:creationId xmlns:a16="http://schemas.microsoft.com/office/drawing/2014/main" id="{49CE0A05-3E28-02FF-6F4F-1A4A00408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08"/>
          <a:stretch/>
        </p:blipFill>
        <p:spPr bwMode="auto">
          <a:xfrm>
            <a:off x="261383" y="2482703"/>
            <a:ext cx="3807343" cy="24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690CF6-E15F-2770-0F0A-E8CD7B26B636}"/>
              </a:ext>
            </a:extLst>
          </p:cNvPr>
          <p:cNvSpPr txBox="1"/>
          <p:nvPr/>
        </p:nvSpPr>
        <p:spPr>
          <a:xfrm>
            <a:off x="261383" y="5140626"/>
            <a:ext cx="37251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Зарядная станция</a:t>
            </a:r>
            <a:br>
              <a:rPr lang="ru-RU" dirty="0"/>
            </a:br>
            <a:r>
              <a:rPr lang="ru-RU" dirty="0"/>
              <a:t>Она же </a:t>
            </a:r>
            <a:r>
              <a:rPr lang="en-US" dirty="0"/>
              <a:t>“</a:t>
            </a:r>
            <a:r>
              <a:rPr lang="ru-RU" dirty="0"/>
              <a:t>база</a:t>
            </a:r>
            <a:r>
              <a:rPr lang="en-US" dirty="0"/>
              <a:t>”</a:t>
            </a:r>
            <a:r>
              <a:rPr lang="ru-RU" dirty="0"/>
              <a:t>, для связи с роботом </a:t>
            </a:r>
            <a:br>
              <a:rPr lang="ru-RU" dirty="0"/>
            </a:br>
            <a:r>
              <a:rPr lang="ru-RU" dirty="0"/>
              <a:t>во время выполнения миссии 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15CC8479-D08A-E7BC-FE10-3BF938BD9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551" y="2485722"/>
            <a:ext cx="3679680" cy="246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50B5D8-5B76-32C4-D642-D4C48BE92D91}"/>
              </a:ext>
            </a:extLst>
          </p:cNvPr>
          <p:cNvSpPr txBox="1"/>
          <p:nvPr/>
        </p:nvSpPr>
        <p:spPr>
          <a:xfrm>
            <a:off x="4815561" y="5140626"/>
            <a:ext cx="3524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Несущая гусеничная база </a:t>
            </a:r>
            <a:r>
              <a:rPr lang="en-US" dirty="0"/>
              <a:t>“</a:t>
            </a:r>
            <a:r>
              <a:rPr lang="ru-RU" dirty="0"/>
              <a:t>Ровер</a:t>
            </a:r>
            <a:r>
              <a:rPr lang="en-US" dirty="0"/>
              <a:t>”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278DCC-55F3-2DEC-6B86-E30B985FF0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231" y="2664643"/>
            <a:ext cx="3933169" cy="19911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99F096-0514-5366-117C-2E593B7C9367}"/>
              </a:ext>
            </a:extLst>
          </p:cNvPr>
          <p:cNvSpPr txBox="1"/>
          <p:nvPr/>
        </p:nvSpPr>
        <p:spPr>
          <a:xfrm>
            <a:off x="8984575" y="5098096"/>
            <a:ext cx="298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Головное устройство </a:t>
            </a:r>
            <a:r>
              <a:rPr lang="en-US" dirty="0"/>
              <a:t>“</a:t>
            </a:r>
            <a:r>
              <a:rPr lang="ru-RU" dirty="0"/>
              <a:t>Дрон</a:t>
            </a:r>
            <a:r>
              <a:rPr lang="en-US" dirty="0"/>
              <a:t>”</a:t>
            </a:r>
            <a:endParaRPr lang="ru-RU" dirty="0"/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38166E33-AFBA-0A61-E349-EFE04F9EFA88}"/>
              </a:ext>
            </a:extLst>
          </p:cNvPr>
          <p:cNvCxnSpPr>
            <a:stCxn id="6146" idx="3"/>
            <a:endCxn id="6148" idx="1"/>
          </p:cNvCxnSpPr>
          <p:nvPr/>
        </p:nvCxnSpPr>
        <p:spPr>
          <a:xfrm>
            <a:off x="4068726" y="3716080"/>
            <a:ext cx="6918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E012BF2-620A-EAC9-1128-BAE71D117222}"/>
              </a:ext>
            </a:extLst>
          </p:cNvPr>
          <p:cNvCxnSpPr>
            <a:cxnSpLocks/>
            <a:stCxn id="9" idx="1"/>
          </p:cNvCxnSpPr>
          <p:nvPr/>
        </p:nvCxnSpPr>
        <p:spPr>
          <a:xfrm flipV="1">
            <a:off x="8440231" y="3660226"/>
            <a:ext cx="691825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156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80037-7411-9700-AEB6-653D69701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069" y="932718"/>
            <a:ext cx="11270513" cy="2209203"/>
          </a:xfrm>
        </p:spPr>
        <p:txBody>
          <a:bodyPr anchor="ctr">
            <a:normAutofit/>
          </a:bodyPr>
          <a:lstStyle/>
          <a:p>
            <a:r>
              <a:rPr lang="ru-RU" sz="4000" b="1" dirty="0">
                <a:latin typeface="Bahnschrift" panose="020B0502040204020203" pitchFamily="34" charset="0"/>
              </a:rPr>
              <a:t>Принцип работы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5A209A-C0E2-9A74-DBA2-A367BA27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60" y="6075461"/>
            <a:ext cx="1325880" cy="359805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9482DE0-CE39-9780-633F-3198E9C11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8</a:t>
            </a:r>
          </a:p>
        </p:txBody>
      </p:sp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65399BC5-67B7-17A3-F4B5-AE319133F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60" y="2555225"/>
            <a:ext cx="6263559" cy="327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3D80D3A-042F-97F6-830A-0735B192F9D4}"/>
              </a:ext>
            </a:extLst>
          </p:cNvPr>
          <p:cNvCxnSpPr/>
          <p:nvPr/>
        </p:nvCxnSpPr>
        <p:spPr>
          <a:xfrm flipV="1">
            <a:off x="797442" y="2873185"/>
            <a:ext cx="1339702" cy="66883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C6D11B7-BC13-97D9-72EA-FDBDD35ADCD5}"/>
              </a:ext>
            </a:extLst>
          </p:cNvPr>
          <p:cNvCxnSpPr>
            <a:cxnSpLocks/>
            <a:stCxn id="5122" idx="1"/>
          </p:cNvCxnSpPr>
          <p:nvPr/>
        </p:nvCxnSpPr>
        <p:spPr>
          <a:xfrm flipV="1">
            <a:off x="561260" y="3542014"/>
            <a:ext cx="236181" cy="652176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5E58276-607F-E4C5-366F-70B25702C897}"/>
              </a:ext>
            </a:extLst>
          </p:cNvPr>
          <p:cNvCxnSpPr>
            <a:cxnSpLocks/>
          </p:cNvCxnSpPr>
          <p:nvPr/>
        </p:nvCxnSpPr>
        <p:spPr>
          <a:xfrm flipV="1">
            <a:off x="2137144" y="2702043"/>
            <a:ext cx="1555896" cy="17114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DE965E3-6874-D218-A9BE-2FE1E8CFE805}"/>
              </a:ext>
            </a:extLst>
          </p:cNvPr>
          <p:cNvCxnSpPr>
            <a:cxnSpLocks/>
          </p:cNvCxnSpPr>
          <p:nvPr/>
        </p:nvCxnSpPr>
        <p:spPr>
          <a:xfrm>
            <a:off x="2137144" y="2873185"/>
            <a:ext cx="777948" cy="132100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2A78E8B5-40D6-8C3A-06DF-9EDBE394927C}"/>
              </a:ext>
            </a:extLst>
          </p:cNvPr>
          <p:cNvCxnSpPr>
            <a:cxnSpLocks/>
          </p:cNvCxnSpPr>
          <p:nvPr/>
        </p:nvCxnSpPr>
        <p:spPr>
          <a:xfrm flipV="1">
            <a:off x="2915091" y="3542015"/>
            <a:ext cx="1334565" cy="6521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1FF84EF7-32D0-73A1-4E51-EAE963EE3E60}"/>
              </a:ext>
            </a:extLst>
          </p:cNvPr>
          <p:cNvCxnSpPr>
            <a:cxnSpLocks/>
          </p:cNvCxnSpPr>
          <p:nvPr/>
        </p:nvCxnSpPr>
        <p:spPr>
          <a:xfrm flipH="1" flipV="1">
            <a:off x="3693040" y="2702043"/>
            <a:ext cx="539606" cy="83997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124" name="Picture 4">
            <a:extLst>
              <a:ext uri="{FF2B5EF4-FFF2-40B4-BE49-F238E27FC236}">
                <a16:creationId xmlns:a16="http://schemas.microsoft.com/office/drawing/2014/main" id="{E4620F02-DBA8-5352-D3B2-09A64A852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92" y="2555224"/>
            <a:ext cx="4901576" cy="327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Овал 30">
            <a:extLst>
              <a:ext uri="{FF2B5EF4-FFF2-40B4-BE49-F238E27FC236}">
                <a16:creationId xmlns:a16="http://schemas.microsoft.com/office/drawing/2014/main" id="{2D98D9B3-5F12-E412-0D50-BF2FC1BBFBEF}"/>
              </a:ext>
            </a:extLst>
          </p:cNvPr>
          <p:cNvSpPr/>
          <p:nvPr/>
        </p:nvSpPr>
        <p:spPr>
          <a:xfrm>
            <a:off x="8708065" y="2955851"/>
            <a:ext cx="2594344" cy="22092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0E9CCA65-F470-441D-2145-EDC8DC1AFC77}"/>
              </a:ext>
            </a:extLst>
          </p:cNvPr>
          <p:cNvSpPr/>
          <p:nvPr/>
        </p:nvSpPr>
        <p:spPr>
          <a:xfrm>
            <a:off x="8764772" y="2784709"/>
            <a:ext cx="1240465" cy="17114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Herd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136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80037-7411-9700-AEB6-653D69701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069" y="932718"/>
            <a:ext cx="11270513" cy="2209203"/>
          </a:xfrm>
        </p:spPr>
        <p:txBody>
          <a:bodyPr anchor="ctr">
            <a:normAutofit/>
          </a:bodyPr>
          <a:lstStyle/>
          <a:p>
            <a:r>
              <a:rPr lang="ru-RU" sz="4000" b="1" dirty="0">
                <a:latin typeface="Bahnschrift" panose="020B0502040204020203" pitchFamily="34" charset="0"/>
              </a:rPr>
              <a:t>Компоновка и технологии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5A209A-C0E2-9A74-DBA2-A367BA273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060" y="6075461"/>
            <a:ext cx="1325880" cy="359805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9482DE0-CE39-9780-633F-3198E9C11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9</a:t>
            </a:r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317DC2FB-FB13-A094-D58D-DBA5DBA21542}"/>
              </a:ext>
            </a:extLst>
          </p:cNvPr>
          <p:cNvSpPr txBox="1">
            <a:spLocks/>
          </p:cNvSpPr>
          <p:nvPr/>
        </p:nvSpPr>
        <p:spPr>
          <a:xfrm>
            <a:off x="1371423" y="2691376"/>
            <a:ext cx="5920740" cy="26581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Bahnschrift" panose="020B0502040204020203" pitchFamily="34" charset="0"/>
              </a:rPr>
              <a:t>Зарядная станция </a:t>
            </a:r>
            <a:r>
              <a:rPr lang="en-US" dirty="0">
                <a:latin typeface="Bahnschrift" panose="020B0502040204020203" pitchFamily="34" charset="0"/>
              </a:rPr>
              <a:t>“</a:t>
            </a:r>
            <a:r>
              <a:rPr lang="ru-RU" dirty="0">
                <a:latin typeface="Bahnschrift" panose="020B0502040204020203" pitchFamily="34" charset="0"/>
              </a:rPr>
              <a:t>База</a:t>
            </a:r>
            <a:r>
              <a:rPr lang="en-US" dirty="0">
                <a:latin typeface="Bahnschrift" panose="020B0502040204020203" pitchFamily="34" charset="0"/>
              </a:rPr>
              <a:t>”</a:t>
            </a:r>
            <a:endParaRPr lang="ru-RU" dirty="0">
              <a:latin typeface="Bahnschrift" panose="020B0502040204020203" pitchFamily="34" charset="0"/>
            </a:endParaRPr>
          </a:p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Зарядный блок   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Система радиосвязи с головным устройством 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latin typeface="Bahnschrift" panose="020B0502040204020203" pitchFamily="34" charset="0"/>
              </a:rPr>
              <a:t>Вычислитель 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latin typeface="Bahnschrift" panose="020B0502040204020203" pitchFamily="34" charset="0"/>
              </a:rPr>
              <a:t>Wi-Fi </a:t>
            </a:r>
            <a:r>
              <a:rPr lang="ru-RU" dirty="0">
                <a:latin typeface="Bahnschrift" panose="020B0502040204020203" pitchFamily="34" charset="0"/>
              </a:rPr>
              <a:t>модуль для подключения оператора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EF3C0-748E-5D3D-7127-F12B533FF369}"/>
              </a:ext>
            </a:extLst>
          </p:cNvPr>
          <p:cNvSpPr txBox="1"/>
          <p:nvPr/>
        </p:nvSpPr>
        <p:spPr>
          <a:xfrm>
            <a:off x="8463515" y="3838353"/>
            <a:ext cx="235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КАРТИНКА!!!!!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54C04D06-BFD7-DE7C-7BA4-5AD3B4713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163" y="2415229"/>
            <a:ext cx="4280576" cy="321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8830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2435</TotalTime>
  <Words>477</Words>
  <Application>Microsoft Office PowerPoint</Application>
  <PresentationFormat>Широкоэкранный</PresentationFormat>
  <Paragraphs>122</Paragraphs>
  <Slides>20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Bahnschrift</vt:lpstr>
      <vt:lpstr>Calibri</vt:lpstr>
      <vt:lpstr>Calibri Light</vt:lpstr>
      <vt:lpstr>Тема Office</vt:lpstr>
      <vt:lpstr>Презентация PowerPoint</vt:lpstr>
      <vt:lpstr>Презентация PowerPoint</vt:lpstr>
      <vt:lpstr>Актуальность для регионов Кавказа</vt:lpstr>
      <vt:lpstr>Профильные организации и правила выпаса</vt:lpstr>
      <vt:lpstr>Обязанности пастуха</vt:lpstr>
      <vt:lpstr>Автономный робототехнический комплекс  для выпаса домашнего скота</vt:lpstr>
      <vt:lpstr>Принцип работы</vt:lpstr>
      <vt:lpstr>Принцип работы</vt:lpstr>
      <vt:lpstr>Компоновка и технологии </vt:lpstr>
      <vt:lpstr>Компоновка и технологии </vt:lpstr>
      <vt:lpstr>Компоновка и технологии </vt:lpstr>
      <vt:lpstr>Актуальность технического решения</vt:lpstr>
      <vt:lpstr>Стоимость и развитие технологий </vt:lpstr>
      <vt:lpstr>Презентация PowerPoint</vt:lpstr>
      <vt:lpstr>Актуальность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Александра Каминская</dc:creator>
  <cp:lastModifiedBy>Михаил Журавлёв</cp:lastModifiedBy>
  <cp:revision>64</cp:revision>
  <dcterms:created xsi:type="dcterms:W3CDTF">2024-07-01T07:52:08Z</dcterms:created>
  <dcterms:modified xsi:type="dcterms:W3CDTF">2024-07-17T08:47:38Z</dcterms:modified>
</cp:coreProperties>
</file>